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2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16" y="-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4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78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138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99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68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7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42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43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79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4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58F4-BD89-4ACA-99DF-8DB0D1ED3A32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59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Предоставление социальных выплат 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на обеспечение жилыми помещениями в Ханты-Мансийском автономном округе – Югре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семьям с 2 детьми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589240"/>
            <a:ext cx="6400800" cy="43204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2021 год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8044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84995" y="4862813"/>
            <a:ext cx="6032053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один из супругов (родитель в неполной семье) имеет место жительства на территории автономного округа не менее 15 лет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1" y="179348"/>
            <a:ext cx="606164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СЕМЬЯ  С 2 ДЕТЬМИ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744300"/>
            <a:ext cx="6061645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семья состоит из 2 родителей, являющихся супругами, либо единственного родителя в семье и 2 детей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84995" y="2087353"/>
            <a:ext cx="606164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на дату приобретения жилья, в счет оплаты которого направляется социальная выплата, семья являлась нуждающейся в улучшении жилищных условий по основаниям, установленным статьей 51 Жилищного кодекса Российской Федерации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84995" y="2924944"/>
            <a:ext cx="6061645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в составе семьи отсутствуют члены семьи, ранее являвшиеся получателями иных мер государственной и социальной поддержки на улучшение жилищных условий за счет средств бюджетов бюджетной системы Российской Федерации (за исключением получения за счет средств бюджета автономного округа компенсации части процентной ставки по жилищным кредитам, в том числе ипотечным, или жилищным займам ипотечным кредитам, в том числе рефинансированным; использования на улучшение жилищных условий материнского (семейного) капитала, получения иной меры государственной поддержки гражданами в несовершеннолетнем возрасте в составе другой семьи за счет средств бюджета автономного округа)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51520" y="1421160"/>
            <a:ext cx="2313182" cy="3703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Категория и критерии участия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9791" y="1407219"/>
            <a:ext cx="6032053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2 детей родились на территории автономного округа, при этом второй ребенок родился в период с 01.01.2018 до 31.12.2022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9792" y="5517232"/>
            <a:ext cx="6032053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жилое помещение, в счет оплаты которого направляется социальная выплата, является единственным жилым помещением, имеющимся в собственности заявителя, его супруги (супруга) и детей, в течение 5 лет, предшествующих дате подачи заявления о предоставлении социальной выплаты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50906" y="2636912"/>
            <a:ext cx="5671739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1) на приобретение у юридических лиц (за исключением инвестиционных фондов, в том числе их управляющих компаний) жилых помещений в автономном округе, находящихся на этапе строительства, по договорам участия в долевом строительстве или заключенным заемщиками с юридическими лицами договорам уступки права требования по договорам участия в долевом строительстве в соответствии с положениями Федерального закона «Об участии в долевом строительстве многоквартирных домов и иных объектов недвижимости и о внесении изменений в некоторые законодательные акты Российской Федерации»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34014" y="764704"/>
            <a:ext cx="5688631" cy="16619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600 000 рублей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на погашение основной суммы долга, но не более остатка задолженности по жилищным кредитам, в том числе ипотечным или жилищным займам, а также на рефинансирование существующего жилищного кредита, в том числе ипотечного, или жилищного займа, направленным на: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86610" y="1021881"/>
            <a:ext cx="2664296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Размер социальной выплаты и направления ее использования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33518" y="5178754"/>
            <a:ext cx="5689127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srgbClr val="1F497D">
                    <a:lumMod val="75000"/>
                  </a:srgbClr>
                </a:solidFill>
              </a:rPr>
              <a:t>2) на приобретение жилых помещений в автономном округе у застройщиков по договорам купли-продажи в многоквартирных домах и домах блокированной застройки.</a:t>
            </a:r>
          </a:p>
        </p:txBody>
      </p:sp>
    </p:spTree>
    <p:extLst>
      <p:ext uri="{BB962C8B-B14F-4D97-AF65-F5344CB8AC3E}">
        <p14:creationId xmlns:p14="http://schemas.microsoft.com/office/powerpoint/2010/main" val="37582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право 11"/>
          <p:cNvSpPr/>
          <p:nvPr/>
        </p:nvSpPr>
        <p:spPr>
          <a:xfrm>
            <a:off x="529629" y="4527873"/>
            <a:ext cx="2664296" cy="2071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Срок действия мероприятия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465521" y="476672"/>
            <a:ext cx="2664296" cy="19737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КУДА ОБРАЩАТЬСЯ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97869" y="630353"/>
            <a:ext cx="5544617" cy="1685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201930"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indent="201930"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орган местного самоуправления муниципального образования Ханты-Мансийского автономного округа – Югры по месту жительства</a:t>
            </a:r>
          </a:p>
          <a:p>
            <a:pPr indent="201930" algn="ctr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93989" y="5049183"/>
            <a:ext cx="5526484" cy="10479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201930"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indent="201930"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до 31.12.2023</a:t>
            </a:r>
          </a:p>
          <a:p>
            <a:pPr indent="201930" algn="ctr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23577" y="2495146"/>
            <a:ext cx="2664296" cy="2071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Срок подачи заявления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75855" y="2847820"/>
            <a:ext cx="5544617" cy="7294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201930" algn="ctr">
              <a:lnSpc>
                <a:spcPct val="115000"/>
              </a:lnSpc>
            </a:pPr>
            <a:r>
              <a:rPr lang="ru-RU" dirty="0" smtClean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до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1 марта ежегодно, </a:t>
            </a:r>
            <a:endParaRPr lang="ru-RU" dirty="0" smtClean="0">
              <a:solidFill>
                <a:srgbClr val="1F497D">
                  <a:lumMod val="75000"/>
                </a:srgbClr>
              </a:solidFill>
              <a:ea typeface="Calibri"/>
              <a:cs typeface="Times New Roman"/>
            </a:endParaRPr>
          </a:p>
          <a:p>
            <a:pPr indent="201930" algn="ctr">
              <a:lnSpc>
                <a:spcPct val="115000"/>
              </a:lnSpc>
            </a:pPr>
            <a:r>
              <a:rPr lang="ru-RU" dirty="0" smtClean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но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не позднее 1 марта 2023 года </a:t>
            </a:r>
            <a:endParaRPr lang="ru-RU" dirty="0" smtClean="0">
              <a:solidFill>
                <a:srgbClr val="1F497D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93989" y="3717032"/>
            <a:ext cx="5448497" cy="7294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201930" algn="ctr">
              <a:lnSpc>
                <a:spcPct val="115000"/>
              </a:lnSpc>
            </a:pPr>
            <a:r>
              <a:rPr lang="ru-RU" dirty="0" smtClean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прием заявлений начинается после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распределения </a:t>
            </a:r>
            <a:r>
              <a:rPr lang="ru-RU" dirty="0" smtClean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средств муниципальному образованию</a:t>
            </a:r>
            <a:endParaRPr lang="ru-RU" dirty="0">
              <a:solidFill>
                <a:srgbClr val="1F497D">
                  <a:lumMod val="75000"/>
                </a:srgb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074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8391" y="3520048"/>
            <a:ext cx="5688632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постановление Правительства автономного округа от 29 декабря 2020 года № 643-п «Об организации в Ханты-Мансийском автономном округе – Югре условий реализации жилищных прав граждан»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(пункт 57 приложения 7)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86610" y="1256946"/>
            <a:ext cx="2664296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НОРМАТИВНОЕ ПРАВОВОЕ РЕГУЛИРОВАНИЕ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42371" y="1700808"/>
            <a:ext cx="565093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постановление Правительства автономного округа от 5 октября 2018 года № 346-п «О государственной программе Ханты-Мансийского автономного округа – Югры «Развитие жилищной сферы»</a:t>
            </a:r>
          </a:p>
        </p:txBody>
      </p:sp>
    </p:spTree>
    <p:extLst>
      <p:ext uri="{BB962C8B-B14F-4D97-AF65-F5344CB8AC3E}">
        <p14:creationId xmlns:p14="http://schemas.microsoft.com/office/powerpoint/2010/main" val="2448103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495</Words>
  <Application>Microsoft Office PowerPoint</Application>
  <PresentationFormat>Экран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Предоставление социальных выплат  на обеспечение жилыми помещениями в Ханты-Мансийском автономном округе – Югре семьям с 2 детьми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Улучшение жилищных условий ветеранов Великой Отечественной войны  в соответствии с Федеральным законом от 12 января 1995 года № 5-ФЗ «О ветеранах»</dc:title>
  <dc:creator>Кравцов</dc:creator>
  <cp:lastModifiedBy>Пуртова Ирина Юрьевна</cp:lastModifiedBy>
  <cp:revision>33</cp:revision>
  <dcterms:created xsi:type="dcterms:W3CDTF">2021-01-10T13:41:25Z</dcterms:created>
  <dcterms:modified xsi:type="dcterms:W3CDTF">2021-01-13T07:39:02Z</dcterms:modified>
</cp:coreProperties>
</file>