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65" r:id="rId5"/>
    <p:sldId id="267" r:id="rId6"/>
    <p:sldId id="266" r:id="rId7"/>
    <p:sldId id="268" r:id="rId8"/>
    <p:sldId id="262" r:id="rId9"/>
    <p:sldId id="26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2616" y="-7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958F4-BD89-4ACA-99DF-8DB0D1ED3A32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44481-8D8B-4A13-9A7C-F4E5E5A9A0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44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958F4-BD89-4ACA-99DF-8DB0D1ED3A32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44481-8D8B-4A13-9A7C-F4E5E5A9A0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7780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958F4-BD89-4ACA-99DF-8DB0D1ED3A32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44481-8D8B-4A13-9A7C-F4E5E5A9A0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2138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958F4-BD89-4ACA-99DF-8DB0D1ED3A32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44481-8D8B-4A13-9A7C-F4E5E5A9A0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61995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958F4-BD89-4ACA-99DF-8DB0D1ED3A32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44481-8D8B-4A13-9A7C-F4E5E5A9A0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684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958F4-BD89-4ACA-99DF-8DB0D1ED3A32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44481-8D8B-4A13-9A7C-F4E5E5A9A0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37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958F4-BD89-4ACA-99DF-8DB0D1ED3A32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44481-8D8B-4A13-9A7C-F4E5E5A9A0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425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958F4-BD89-4ACA-99DF-8DB0D1ED3A32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44481-8D8B-4A13-9A7C-F4E5E5A9A0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143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958F4-BD89-4ACA-99DF-8DB0D1ED3A32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44481-8D8B-4A13-9A7C-F4E5E5A9A0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794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958F4-BD89-4ACA-99DF-8DB0D1ED3A32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44481-8D8B-4A13-9A7C-F4E5E5A9A0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944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958F4-BD89-4ACA-99DF-8DB0D1ED3A32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44481-8D8B-4A13-9A7C-F4E5E5A9A0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98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958F4-BD89-4ACA-99DF-8DB0D1ED3A32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144481-8D8B-4A13-9A7C-F4E5E5A9A0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599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Предоставление социальных выплат </a:t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отдельным категориям граждан на обеспечение жилыми помещениями в Ханты-Мансийском автономном округе – Югре</a:t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семьям с 3 и более детьми взамен земельного участка</a:t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5589240"/>
            <a:ext cx="6400800" cy="432048"/>
          </a:xfrm>
        </p:spPr>
        <p:txBody>
          <a:bodyPr>
            <a:normAutofit/>
          </a:bodyPr>
          <a:lstStyle/>
          <a:p>
            <a:r>
              <a:rPr lang="ru-RU" sz="1600" dirty="0" smtClean="0"/>
              <a:t>2021 год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180447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трелка вправо 8"/>
          <p:cNvSpPr/>
          <p:nvPr/>
        </p:nvSpPr>
        <p:spPr>
          <a:xfrm>
            <a:off x="251520" y="1421160"/>
            <a:ext cx="2313182" cy="37032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Категория и критерии участия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650343" y="4385759"/>
            <a:ext cx="6032053" cy="73866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имеющая в составе не менее 1 члена семьи, не получавшего меры поддержки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на улучшение жилищных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условий</a:t>
            </a:r>
            <a:endParaRPr lang="ru-RU" sz="1400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642455" y="1421160"/>
            <a:ext cx="6061645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СЕМЬЯ, ИМЕЮЩАЯ 3 И БОЛЕЕ ДЕТЕЙ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635546" y="2132856"/>
            <a:ext cx="6061645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нуждающаяся в улучшении жилищных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условий</a:t>
            </a:r>
            <a:endParaRPr lang="ru-RU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672047" y="3264035"/>
            <a:ext cx="6061645" cy="95410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поставленная до 31 декабря 2016 года включительно в органе местного самоуправления на учет желающих бесплатно приобрести земельные участки для индивидуального жилищного строительства по категории «семья, имеющая 3 и более детей»</a:t>
            </a:r>
          </a:p>
        </p:txBody>
      </p:sp>
      <p:sp>
        <p:nvSpPr>
          <p:cNvPr id="20" name="Стрелка вправо 19"/>
          <p:cNvSpPr/>
          <p:nvPr/>
        </p:nvSpPr>
        <p:spPr>
          <a:xfrm>
            <a:off x="251520" y="1421160"/>
            <a:ext cx="2313182" cy="37032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Категория и критерии участия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672047" y="2636912"/>
            <a:ext cx="6032053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постоянно проживающая 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на территории автономного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округа</a:t>
            </a:r>
            <a:endParaRPr lang="ru-RU" sz="1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09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3062862" y="404664"/>
            <a:ext cx="5688631" cy="230832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1 200 000 рублей </a:t>
            </a:r>
            <a:endParaRPr lang="ru-RU" sz="14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для участников мероприятия, в составе семьи которых отсутствуют члены семьи, которым ранее предоставлялась государственная поддержка на приобретение (строительство) жилых помещений за счет средств бюджетной системы Российской Федерации, в том числе земельный участок бесплатно в собственность для строительства индивидуального жилого дома (за исключением использования на улучшение жилищных условий материнского (семейного) капитала, Югорского семейного капитала)</a:t>
            </a:r>
          </a:p>
          <a:p>
            <a:pPr algn="ct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386610" y="1021881"/>
            <a:ext cx="2664296" cy="45262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Размер социальной выплаты взамен земельного участка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66682" y="3284983"/>
            <a:ext cx="5689127" cy="230832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500 000 рублей </a:t>
            </a:r>
          </a:p>
          <a:p>
            <a:pPr algn="ct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для участников мероприятия, в составе семьи которых имеются члены семьи, которым ранее не предоставлялась государственная поддержка на приобретение (строительство) жилых помещений за счет средств бюджетной системы Российской Федерации, в том числе земельный участок бесплатно в собственность для строительства индивидуального жилого дома (за исключением использования на улучшение жилищных условий материнского (семейного) капитала, Югорского семейного капитала)</a:t>
            </a:r>
          </a:p>
          <a:p>
            <a:pPr lvl="0" algn="ctr"/>
            <a:endParaRPr lang="ru-RU" sz="1400" dirty="0">
              <a:solidFill>
                <a:srgbClr val="1F497D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245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3062862" y="404664"/>
            <a:ext cx="5688631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</a:rPr>
              <a:t>оплата договора приобретения жилых помещений (квартир, индивидуальных жилых домов), заключенного в период действия свидетельства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386610" y="1021881"/>
            <a:ext cx="2664296" cy="45262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Направления использования  социальной выплаты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89455" y="4869160"/>
            <a:ext cx="5689127" cy="15696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</a:rPr>
              <a:t>осуществление последнего платежа в счет уплаты паевого взноса в полном размере, после уплаты которого жилое помещение переходит в собственность участника мероприятия и членов его семьи, в случае если участник мероприятия и/или один из супругов является членом жилищно-строительного кооператива (далее – кооператив), созданного и действующего в соответствии с Гражданским кодексом Российской Федерации, Жилищным кодексом Российской Федерации, Федеральным законом от 24 июля 2008 года № 161-ФЗ «О содействии развитию жилищного строительства»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089455" y="3501008"/>
            <a:ext cx="5662038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1200" dirty="0" smtClean="0">
                <a:solidFill>
                  <a:srgbClr val="1F497D">
                    <a:lumMod val="75000"/>
                  </a:srgbClr>
                </a:solidFill>
              </a:rPr>
              <a:t>погашение </a:t>
            </a:r>
            <a:r>
              <a:rPr lang="ru-RU" sz="1200" dirty="0">
                <a:solidFill>
                  <a:srgbClr val="1F497D">
                    <a:lumMod val="75000"/>
                  </a:srgbClr>
                </a:solidFill>
              </a:rPr>
              <a:t>основной суммы долга и уплаты процентов по жилищным кредитам, в том числе ипотечным, или жилищным займам на приобретение квартиры, приобретение индивидуального жилого дома, полученным участником мероприятия и/или членами его семьи до вступления в силу порядка, за исключением иных процентов, штрафов, комиссий и пеней за просрочку исполнения обязательств по этим кредитам или </a:t>
            </a:r>
            <a:r>
              <a:rPr lang="ru-RU" sz="1200" dirty="0" smtClean="0">
                <a:solidFill>
                  <a:srgbClr val="1F497D">
                    <a:lumMod val="75000"/>
                  </a:srgbClr>
                </a:solidFill>
              </a:rPr>
              <a:t>займам</a:t>
            </a:r>
            <a:endParaRPr lang="ru-RU" sz="12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42026" y="1715323"/>
            <a:ext cx="5700587" cy="15696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1200" dirty="0" smtClean="0">
                <a:solidFill>
                  <a:srgbClr val="1F497D">
                    <a:lumMod val="75000"/>
                  </a:srgbClr>
                </a:solidFill>
              </a:rPr>
              <a:t>погашение </a:t>
            </a:r>
            <a:r>
              <a:rPr lang="ru-RU" sz="1200" dirty="0">
                <a:solidFill>
                  <a:srgbClr val="1F497D">
                    <a:lumMod val="75000"/>
                  </a:srgbClr>
                </a:solidFill>
              </a:rPr>
              <a:t>основной суммы долга и уплаты процентов по жилищным кредитам, в том числе ипотечным, или жилищным займам на приобретение квартиры, приобретение индивидуального жилого дома, полученным в период действия свидетельства, за исключением иных процентов, штрафов, комиссий и пеней за просрочку исполнения обязательств по этим кредитам или займам (при этом заключение договора приобретения жилого помещения и государственная регистрация права собственности на жилое помещение должны быть осуществлены не ранее начала срока действия свидетельства</a:t>
            </a:r>
            <a:r>
              <a:rPr lang="ru-RU" sz="1200" dirty="0" smtClean="0">
                <a:solidFill>
                  <a:srgbClr val="1F497D">
                    <a:lumMod val="75000"/>
                  </a:srgbClr>
                </a:solidFill>
              </a:rPr>
              <a:t>)</a:t>
            </a:r>
            <a:endParaRPr lang="ru-RU" sz="12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76603" y="1021881"/>
            <a:ext cx="5688631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1200" dirty="0" smtClean="0">
                <a:solidFill>
                  <a:srgbClr val="1F497D">
                    <a:lumMod val="75000"/>
                  </a:srgbClr>
                </a:solidFill>
              </a:rPr>
              <a:t>первоначальный </a:t>
            </a:r>
            <a:r>
              <a:rPr lang="ru-RU" sz="1200" dirty="0">
                <a:solidFill>
                  <a:srgbClr val="1F497D">
                    <a:lumMod val="75000"/>
                  </a:srgbClr>
                </a:solidFill>
              </a:rPr>
              <a:t>взнос при ипотечном кредитовании на приобретение квартиры, приобретение индивидуального жилого дома в период действия </a:t>
            </a:r>
            <a:r>
              <a:rPr lang="ru-RU" sz="1200" dirty="0" smtClean="0">
                <a:solidFill>
                  <a:srgbClr val="1F497D">
                    <a:lumMod val="75000"/>
                  </a:srgbClr>
                </a:solidFill>
              </a:rPr>
              <a:t>свидетельства</a:t>
            </a:r>
            <a:endParaRPr lang="ru-RU" sz="1200" dirty="0">
              <a:solidFill>
                <a:srgbClr val="1F497D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1356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627784" y="404664"/>
            <a:ext cx="6123709" cy="13849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rgbClr val="1F497D">
                    <a:lumMod val="75000"/>
                  </a:srgbClr>
                </a:solidFill>
              </a:rPr>
              <a:t>в </a:t>
            </a:r>
            <a:r>
              <a:rPr lang="ru-RU" sz="1200" dirty="0">
                <a:solidFill>
                  <a:srgbClr val="1F497D">
                    <a:lumMod val="75000"/>
                  </a:srgbClr>
                </a:solidFill>
              </a:rPr>
              <a:t>случае совершения участником мероприятия и (или) членами его семьи сделки купли-продажи, обмена, дарения жилого помещения (жилых помещений), принадлежащего им на праве собственности, либо принадлежащей участнику мероприятия и членам его семьи доли в праве общей собственности на жилое помещение, в результате чего участник мероприятия и члены его семьи стали относиться к числу граждан, нуждающихся в улучшении жилищных условий, предоставление социальной выплаты осуществляется участнику мероприятия не ранее чем через 5 лет со дня совершения указанных </a:t>
            </a:r>
            <a:r>
              <a:rPr lang="ru-RU" sz="1200" dirty="0" smtClean="0">
                <a:solidFill>
                  <a:srgbClr val="1F497D">
                    <a:lumMod val="75000"/>
                  </a:srgbClr>
                </a:solidFill>
              </a:rPr>
              <a:t>действий</a:t>
            </a:r>
            <a:endParaRPr lang="ru-RU" sz="12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386610" y="1021881"/>
            <a:ext cx="2241174" cy="45262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Условия, влияющие на получение социальной выплаты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27784" y="1988038"/>
            <a:ext cx="6055072" cy="4455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1100" dirty="0" smtClean="0">
                <a:solidFill>
                  <a:srgbClr val="1F497D">
                    <a:lumMod val="75000"/>
                  </a:srgbClr>
                </a:solidFill>
              </a:rPr>
              <a:t>не учитываются сделки по отчуждению жилых помещений:</a:t>
            </a:r>
          </a:p>
          <a:p>
            <a:pPr lvl="0" algn="ctr"/>
            <a:r>
              <a:rPr lang="ru-RU" sz="1100" dirty="0" smtClean="0">
                <a:solidFill>
                  <a:srgbClr val="1F497D">
                    <a:lumMod val="75000"/>
                  </a:srgbClr>
                </a:solidFill>
              </a:rPr>
              <a:t>совершенные в период действия свидетельства с целью приобретения жилого помещения большей площадью с помощью социальной выплаты;</a:t>
            </a:r>
          </a:p>
          <a:p>
            <a:pPr lvl="0" algn="ctr"/>
            <a:r>
              <a:rPr lang="ru-RU" sz="1100" dirty="0" smtClean="0">
                <a:solidFill>
                  <a:srgbClr val="1F497D">
                    <a:lumMod val="75000"/>
                  </a:srgbClr>
                </a:solidFill>
              </a:rPr>
              <a:t>совершенные с жилым помещением, признанным в установленном порядке непригодными для проживания и (или) расположенным в многоквартирном доме, признанном аварийными (непригодным) и подлежащими сносу, в связи с его расселением, за исключением отчуждения такого жилого помещения с целью получения возмещения за изымаемое жилое помещение;</a:t>
            </a:r>
          </a:p>
          <a:p>
            <a:pPr lvl="0" algn="ctr"/>
            <a:r>
              <a:rPr lang="ru-RU" sz="1100" dirty="0" smtClean="0">
                <a:solidFill>
                  <a:srgbClr val="1F497D">
                    <a:lumMod val="75000"/>
                  </a:srgbClr>
                </a:solidFill>
              </a:rPr>
              <a:t>признанных в установленном порядке непригодными для проживания, либо жилых помещений, расположенных в многоквартирных домах, признанных непригодными для проживания, аварийными и подлежащими сносу, совершенные независимо от даты выдачи свидетельства с целью приобретения жилых помещений, соответствующих санитарно-техническим требованиям, благоустроенных применительно к условиям населенного пункта, выбранного для постоянного проживания, и пригодных для постоянного проживания, участником мероприятия и членами его семьи, не получавшими социальную выплату в соответствии с порядком (факт признания жилого помещения непригодным для проживания, многоквартирного дома непригодным для проживания, аварийным и подлежащим сносу, должен быть подтвержден соответствующим решением межведомственной комиссии);</a:t>
            </a:r>
          </a:p>
          <a:p>
            <a:pPr lvl="0" algn="ctr"/>
            <a:r>
              <a:rPr lang="ru-RU" sz="1100" dirty="0" smtClean="0">
                <a:solidFill>
                  <a:srgbClr val="1F497D">
                    <a:lumMod val="75000"/>
                  </a:srgbClr>
                </a:solidFill>
              </a:rPr>
              <a:t>совершенные в целях исполнения обязательства по оформлению в собственность членов семьи жилого помещения, предусмотренного Федеральным законом от 29 декабря 2006 года № 256-ФЗ «О дополнительных мерах государственной поддержки семей, имеющих детей» и подзаконными актами, участником мероприятия или членом семьи участника мероприятия, получившими государственный сертификат на материнский (семейный) капитал и распорядившимися им на улучшение жилищных условий, в результате которых право собственности на жилое помещение (доля в праве собственности на жилое помещение) перешло к членам семьи участника мероприятия, что не привело к уменьшению общей площади жилых помещений, находящихся в собственности участника мероприятия и членов его семьи</a:t>
            </a:r>
            <a:endParaRPr lang="ru-RU" sz="1100" dirty="0">
              <a:solidFill>
                <a:srgbClr val="1F497D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11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483770" y="404664"/>
            <a:ext cx="6267723" cy="10156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</a:rPr>
              <a:t>с использованием социальной выплаты участники мероприятия должны приобрести одно или несколько жилых помещений в виде квартир, индивидуальных жилых домов, соответствующих санитарно–техническим требованиям, благоустроенных применительно к условиям населенного пункта, выбранного для постоянного проживания, и пригодных для постоянного проживания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386610" y="1021881"/>
            <a:ext cx="2097158" cy="45262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Требования к приобретаемому жилому помещению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22627" y="4149080"/>
            <a:ext cx="6263534" cy="8309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1200" dirty="0" smtClean="0">
                <a:solidFill>
                  <a:srgbClr val="1F497D">
                    <a:lumMod val="75000"/>
                  </a:srgbClr>
                </a:solidFill>
              </a:rPr>
              <a:t>социальная выплата не может быть использована на приобретение жилого помещения у близких родственников (супруга (супруги), дедушки (бабушки), внуков, родителей (в том числе усыновителей), детей (в том числе усыновленных), полнородных и </a:t>
            </a:r>
            <a:r>
              <a:rPr lang="ru-RU" sz="1200" dirty="0" err="1" smtClean="0">
                <a:solidFill>
                  <a:srgbClr val="1F497D">
                    <a:lumMod val="75000"/>
                  </a:srgbClr>
                </a:solidFill>
              </a:rPr>
              <a:t>неполнородных</a:t>
            </a:r>
            <a:r>
              <a:rPr lang="ru-RU" sz="1200" dirty="0" smtClean="0">
                <a:solidFill>
                  <a:srgbClr val="1F497D">
                    <a:lumMod val="75000"/>
                  </a:srgbClr>
                </a:solidFill>
              </a:rPr>
              <a:t> братьев и сестер)</a:t>
            </a:r>
            <a:endParaRPr lang="ru-RU" sz="12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22627" y="3501008"/>
            <a:ext cx="6236568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1200" dirty="0" smtClean="0">
                <a:solidFill>
                  <a:srgbClr val="1F497D">
                    <a:lumMod val="75000"/>
                  </a:srgbClr>
                </a:solidFill>
              </a:rPr>
              <a:t>не допускается приобретение индивидуальных жилых домов, расположенных на садовых или огородных земельных участках.</a:t>
            </a:r>
            <a:endParaRPr lang="ru-RU" sz="12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96283" y="2984417"/>
            <a:ext cx="6242696" cy="2769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1200" dirty="0" smtClean="0">
                <a:solidFill>
                  <a:srgbClr val="1F497D">
                    <a:lumMod val="75000"/>
                  </a:srgbClr>
                </a:solidFill>
              </a:rPr>
              <a:t>приобретаемое жилое помещение должно находиться на территории автономного округа</a:t>
            </a:r>
            <a:endParaRPr lang="ru-RU" sz="12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83770" y="1556792"/>
            <a:ext cx="6242696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1200" dirty="0" smtClean="0">
                <a:solidFill>
                  <a:srgbClr val="1F497D">
                    <a:lumMod val="75000"/>
                  </a:srgbClr>
                </a:solidFill>
              </a:rPr>
              <a:t>не допускается использование социальной выплаты на приобретение жилых помещений в домах капитального исполнения (панельных, кирпичных, монолитных, каркасных), срок эксплуатации которых на дату заключения договора приобретения жилого помещения превышает 15 лет с даты ввода их в эксплуатацию; в случаях приобретения жилых помещений в жилых домах капитального деревянного исполнения срок их эксплуатации на дату заключения договора приобретения жилого помещения не должен превышать 7 лет</a:t>
            </a:r>
            <a:endParaRPr lang="ru-RU" sz="1200" dirty="0">
              <a:solidFill>
                <a:srgbClr val="1F497D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768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622971" y="332656"/>
            <a:ext cx="5774655" cy="181588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участник мероприятия обязан совершить действия, направленные на государственную регистрацию его права собственности и права собственности членов его семьи на приобретенное жилое помещение в следующие сроки:</a:t>
            </a:r>
          </a:p>
          <a:p>
            <a:pPr algn="ct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в случае приобретения жилого помещения в собственность (в том числе в долевую собственность) – в период действия свидетельства;</a:t>
            </a:r>
          </a:p>
          <a:p>
            <a:pPr algn="ct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в иных случаях – не позднее 2 лет с даты предоставления социальной выплаты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386610" y="1021881"/>
            <a:ext cx="2097158" cy="45262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Целевое подтверждение использования социальной выплаты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22970" y="2276872"/>
            <a:ext cx="5774655" cy="13849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1400" dirty="0" smtClean="0">
                <a:solidFill>
                  <a:srgbClr val="1F497D">
                    <a:lumMod val="75000"/>
                  </a:srgbClr>
                </a:solidFill>
              </a:rPr>
              <a:t>в </a:t>
            </a:r>
            <a:r>
              <a:rPr lang="ru-RU" sz="1400" dirty="0">
                <a:solidFill>
                  <a:srgbClr val="1F497D">
                    <a:lumMod val="75000"/>
                  </a:srgbClr>
                </a:solidFill>
              </a:rPr>
              <a:t>случае невозможности осуществления государственной регистрации права собственности участника мероприятия и членов его семьи на приобретенное жилое помещение в установленные сроки по независящим от него причинам, указанные сроки продлевает уполномоченный орган на срок устранения таких причин, на основании письменного заявления участника </a:t>
            </a:r>
            <a:r>
              <a:rPr lang="ru-RU" sz="1400" dirty="0" smtClean="0">
                <a:solidFill>
                  <a:srgbClr val="1F497D">
                    <a:lumMod val="75000"/>
                  </a:srgbClr>
                </a:solidFill>
              </a:rPr>
              <a:t>мероприятия</a:t>
            </a:r>
            <a:endParaRPr lang="ru-RU" sz="14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35797" y="3815462"/>
            <a:ext cx="5774655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1400" dirty="0" smtClean="0">
                <a:solidFill>
                  <a:srgbClr val="1F497D">
                    <a:lumMod val="75000"/>
                  </a:srgbClr>
                </a:solidFill>
              </a:rPr>
              <a:t>приобретаемое жилое помещение оформляется в долевую собственность всех членов семьи участника мероприятия</a:t>
            </a:r>
            <a:endParaRPr lang="ru-RU" sz="14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35798" y="4532423"/>
            <a:ext cx="5774654" cy="20313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1F497D">
                    <a:lumMod val="75000"/>
                  </a:srgbClr>
                </a:solidFill>
              </a:rPr>
              <a:t>допускается </a:t>
            </a:r>
            <a:r>
              <a:rPr lang="ru-RU" sz="1400" dirty="0">
                <a:solidFill>
                  <a:srgbClr val="1F497D">
                    <a:lumMod val="75000"/>
                  </a:srgbClr>
                </a:solidFill>
              </a:rPr>
              <a:t>оформление приобретенного жилого помещения в собственность одного из супругов или обоих супругов либо единственного родителя в семье, а также иных членов семьи участника мероприятия. При этом участник мероприятия представляет нотариально заверенное обязательство о переоформлении приобретенного с использованием социальной выплаты жилого помещения в долевую собственность на состав семьи, указанный в решении о признании участником мероприятия, в течение 6 месяцев с даты снятия обременения с жилого помещения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079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трелка вправо 14"/>
          <p:cNvSpPr/>
          <p:nvPr/>
        </p:nvSpPr>
        <p:spPr>
          <a:xfrm>
            <a:off x="465521" y="476672"/>
            <a:ext cx="2664296" cy="19737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КУДА ОБРАЩАТЬСЯ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197869" y="630353"/>
            <a:ext cx="5544617" cy="16850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indent="201930" algn="ctr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solidFill>
                <a:schemeClr val="tx2">
                  <a:lumMod val="75000"/>
                </a:schemeClr>
              </a:solidFill>
              <a:effectLst/>
            </a:endParaRPr>
          </a:p>
          <a:p>
            <a:pPr indent="201930" algn="ctr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/>
              </a:rPr>
              <a:t>орган местного самоуправления муниципального образования Ханты-Мансийского автономного округа – Югры по месту жительства</a:t>
            </a:r>
          </a:p>
          <a:p>
            <a:pPr indent="201930" algn="ctr">
              <a:lnSpc>
                <a:spcPct val="115000"/>
              </a:lnSpc>
              <a:spcAft>
                <a:spcPts val="0"/>
              </a:spcAft>
            </a:pPr>
            <a:endParaRPr lang="ru-RU" dirty="0">
              <a:solidFill>
                <a:schemeClr val="tx2">
                  <a:lumMod val="75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9" name="Стрелка вправо 18"/>
          <p:cNvSpPr/>
          <p:nvPr/>
        </p:nvSpPr>
        <p:spPr>
          <a:xfrm>
            <a:off x="455029" y="3645024"/>
            <a:ext cx="2664296" cy="2071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Срок подачи заявления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197869" y="3997698"/>
            <a:ext cx="5544617" cy="136652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indent="201930" algn="ctr">
              <a:lnSpc>
                <a:spcPct val="115000"/>
              </a:lnSpc>
            </a:pPr>
            <a:endParaRPr lang="ru-RU" dirty="0" smtClean="0">
              <a:solidFill>
                <a:srgbClr val="1F497D">
                  <a:lumMod val="75000"/>
                </a:srgbClr>
              </a:solidFill>
              <a:ea typeface="Calibri"/>
              <a:cs typeface="Times New Roman"/>
            </a:endParaRPr>
          </a:p>
          <a:p>
            <a:pPr lvl="0" indent="201930" algn="ctr">
              <a:lnSpc>
                <a:spcPct val="115000"/>
              </a:lnSpc>
            </a:pPr>
            <a:r>
              <a:rPr lang="ru-RU" dirty="0" smtClean="0">
                <a:solidFill>
                  <a:srgbClr val="1F497D">
                    <a:lumMod val="75000"/>
                  </a:srgbClr>
                </a:solidFill>
                <a:ea typeface="Calibri"/>
                <a:cs typeface="Times New Roman"/>
              </a:rPr>
              <a:t>ежегодно</a:t>
            </a:r>
            <a:r>
              <a:rPr lang="ru-RU" dirty="0">
                <a:solidFill>
                  <a:srgbClr val="1F497D">
                    <a:lumMod val="75000"/>
                  </a:srgbClr>
                </a:solidFill>
                <a:ea typeface="Calibri"/>
                <a:cs typeface="Times New Roman"/>
              </a:rPr>
              <a:t>, </a:t>
            </a:r>
            <a:r>
              <a:rPr lang="ru-RU" dirty="0" smtClean="0">
                <a:solidFill>
                  <a:srgbClr val="1F497D">
                    <a:lumMod val="75000"/>
                  </a:srgbClr>
                </a:solidFill>
                <a:ea typeface="Calibri"/>
                <a:cs typeface="Times New Roman"/>
              </a:rPr>
              <a:t>после утверждения средств муниципальному образованию</a:t>
            </a:r>
          </a:p>
          <a:p>
            <a:pPr lvl="0" indent="201930" algn="ctr">
              <a:lnSpc>
                <a:spcPct val="115000"/>
              </a:lnSpc>
            </a:pPr>
            <a:endParaRPr lang="ru-RU" dirty="0" smtClean="0">
              <a:solidFill>
                <a:srgbClr val="1F497D">
                  <a:lumMod val="75000"/>
                </a:srgbClr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07479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68391" y="4365104"/>
            <a:ext cx="5688632" cy="95410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постановление Правительства автономного округа от 29 декабря 2020 года № 643-п «Об организации в Ханты-Мансийском автономном округе – Югре условий реализации жилищных прав граждан» </a:t>
            </a:r>
          </a:p>
          <a:p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(пункты 3-54 приложения 7)</a:t>
            </a:r>
            <a:endParaRPr lang="ru-RU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трелка вправо 2"/>
          <p:cNvSpPr/>
          <p:nvPr/>
        </p:nvSpPr>
        <p:spPr>
          <a:xfrm>
            <a:off x="386610" y="1256946"/>
            <a:ext cx="2664296" cy="45262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НОРМАТИВНОЕ ПРАВОВОЕ РЕГУЛИРОВАНИЕ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42371" y="3356992"/>
            <a:ext cx="5650930" cy="73866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постановление Правительства автономного округа от 5 октября 2018 года № 346-п «О государственной программе Ханты-Мансийского автономного округа – Югры «Развитие жилищной сферы»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07967" y="1256946"/>
            <a:ext cx="5650930" cy="73866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Закон автономного округа от 3 мая 2000 года № 26-оз «О регулировании отдельных земельных отношений в Ханты-Мансийском автономном округе – Югре»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195143" y="2273287"/>
            <a:ext cx="5650930" cy="73866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Закон автономного округа от 6 июля 2005 года № 57-оз «О регулировании отдельных жилищных отношений в Ханты-Мансийском автономном округе – Югре»</a:t>
            </a:r>
          </a:p>
        </p:txBody>
      </p:sp>
    </p:spTree>
    <p:extLst>
      <p:ext uri="{BB962C8B-B14F-4D97-AF65-F5344CB8AC3E}">
        <p14:creationId xmlns:p14="http://schemas.microsoft.com/office/powerpoint/2010/main" val="244810338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1362</Words>
  <Application>Microsoft Office PowerPoint</Application>
  <PresentationFormat>Экран (4:3)</PresentationFormat>
  <Paragraphs>53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Предоставление социальных выплат  отдельным категориям граждан на обеспечение жилыми помещениями в Ханты-Мансийском автономном округе – Югре семьям с 3 и более детьми взамен земельного участка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Улучшение жилищных условий ветеранов Великой Отечественной войны  в соответствии с Федеральным законом от 12 января 1995 года № 5-ФЗ «О ветеранах»</dc:title>
  <dc:creator>Кравцов</dc:creator>
  <cp:lastModifiedBy>Пуртова Ирина Юрьевна</cp:lastModifiedBy>
  <cp:revision>44</cp:revision>
  <dcterms:created xsi:type="dcterms:W3CDTF">2021-01-10T13:41:25Z</dcterms:created>
  <dcterms:modified xsi:type="dcterms:W3CDTF">2021-01-15T09:25:39Z</dcterms:modified>
</cp:coreProperties>
</file>