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1680" cy="6811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1680" cy="6811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680" cy="1469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685800" y="2130480"/>
            <a:ext cx="7771680" cy="146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17375e"/>
                </a:solidFill>
                <a:latin typeface="Calibri"/>
                <a:ea typeface="Microsoft YaHei"/>
              </a:rPr>
              <a:t>Улучшение жилищных условий граждан, проживающих на сельских территориях государственной программы Ханты-Мансийского автономного округа – Югры «Развитие агропромышленного комплекса»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1331640" y="5589360"/>
            <a:ext cx="6400080" cy="431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algn="ctr">
              <a:lnSpc>
                <a:spcPct val="100000"/>
              </a:lnSpc>
              <a:spcBef>
                <a:spcPts val="320"/>
              </a:spcBef>
            </a:pPr>
            <a:r>
              <a:rPr b="0" lang="ru-RU" sz="1600" spc="-1" strike="noStrike">
                <a:solidFill>
                  <a:srgbClr val="8b8b8b"/>
                </a:solidFill>
                <a:latin typeface="Calibri"/>
                <a:ea typeface="DejaVu Sans"/>
              </a:rPr>
              <a:t>2021 год</a:t>
            </a: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251640" y="1421280"/>
            <a:ext cx="2312640" cy="370260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Категория и критерии участия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79" name="CustomShape 2"/>
          <p:cNvSpPr/>
          <p:nvPr/>
        </p:nvSpPr>
        <p:spPr>
          <a:xfrm>
            <a:off x="2750760" y="4863240"/>
            <a:ext cx="6031440" cy="516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постоянное проживающие на сельских территориях либо изъявившие желание постоянно проживать на сельских территориях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0" name="CustomShape 3"/>
          <p:cNvSpPr/>
          <p:nvPr/>
        </p:nvSpPr>
        <p:spPr>
          <a:xfrm>
            <a:off x="2776320" y="432000"/>
            <a:ext cx="6060960" cy="11869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17375e"/>
                </a:solidFill>
                <a:latin typeface="Calibri"/>
                <a:ea typeface="Microsoft YaHei"/>
              </a:rPr>
              <a:t>граждане Российской Федерации, проживающие и работающие на сельских территориях либо изъявившие желание переехать на постоянное место жительства на сельские территории и работать там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1" name="CustomShape 4"/>
          <p:cNvSpPr/>
          <p:nvPr/>
        </p:nvSpPr>
        <p:spPr>
          <a:xfrm>
            <a:off x="2736000" y="1944000"/>
            <a:ext cx="6060960" cy="303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нуждающиеся в улучшении жилищных условий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2" name="CustomShape 5"/>
          <p:cNvSpPr/>
          <p:nvPr/>
        </p:nvSpPr>
        <p:spPr>
          <a:xfrm>
            <a:off x="2736000" y="3933000"/>
            <a:ext cx="6060960" cy="729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имеющие возможность привлечь собственные и (или) заемные средства в размере не менее 30% расчетной стоимости строительства (приобретения) жилья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3" name="CustomShape 6"/>
          <p:cNvSpPr/>
          <p:nvPr/>
        </p:nvSpPr>
        <p:spPr>
          <a:xfrm>
            <a:off x="251640" y="1421280"/>
            <a:ext cx="2312640" cy="370260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Категория и критерии участия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4" name="CustomShape 7"/>
          <p:cNvSpPr/>
          <p:nvPr/>
        </p:nvSpPr>
        <p:spPr>
          <a:xfrm>
            <a:off x="2722680" y="2421000"/>
            <a:ext cx="6031440" cy="1368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осуществляющие деятельность по трудовому договору или индивидуальную предпринимательскую деятельность в сфере агропромышленного комплекса, или социальной сфере, или в организациях, осуществляющих ветеринарную деятельность для сельскохозяйственных животных (основное место работы) на сельских территориях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3360960" y="1052640"/>
            <a:ext cx="5209200" cy="516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ПРЕДОСТАВЛЕНИЕ СОЦИАЛЬНОЙ  ВЫПЛАТЫ НА ПРИОБРЕТЕНИЕ (СТРОИТЕЛЬСТВО) ЖИЛОГО ПОМЕЩЕНИЯ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>
            <a:off x="359280" y="623880"/>
            <a:ext cx="2563200" cy="151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Форма улучшения жилищных условий 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359280" y="2637000"/>
            <a:ext cx="2586600" cy="1567800"/>
          </a:xfrm>
          <a:prstGeom prst="rightArrow">
            <a:avLst>
              <a:gd name="adj1" fmla="val 65958"/>
              <a:gd name="adj2" fmla="val 51162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Размер социальной выплаты 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384000" y="2374920"/>
            <a:ext cx="5255640" cy="2831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17375e"/>
                </a:solidFill>
                <a:latin typeface="Calibri"/>
                <a:ea typeface="Microsoft YaHei"/>
              </a:rPr>
              <a:t>C </a:t>
            </a: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-</a:t>
            </a:r>
            <a:r>
              <a:rPr b="1" lang="ru-RU" sz="1800" spc="-1" strike="noStrike">
                <a:solidFill>
                  <a:srgbClr val="17375e"/>
                </a:solidFill>
                <a:latin typeface="Calibri"/>
                <a:ea typeface="Microsoft YaHei"/>
              </a:rPr>
              <a:t> </a:t>
            </a: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размер социальной выплаты исходя из расчетной стоимости жилья</a:t>
            </a:r>
            <a:endParaRPr b="0" lang="ru-RU" sz="1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17375e"/>
                </a:solidFill>
                <a:latin typeface="Calibri"/>
                <a:ea typeface="Microsoft YaHei"/>
              </a:rPr>
              <a:t>P</a:t>
            </a: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 - размер общей площади жилого помещения для семей разной численности (33 кв.м - для одиноких граждан, 42 кв.м - на семью из 2 человек и по 18 кв.м на каждого члена семьи при численности семьи, составляющей 3 и более человек)</a:t>
            </a:r>
            <a:endParaRPr b="0" lang="ru-RU" sz="1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17375e"/>
                </a:solidFill>
                <a:latin typeface="Calibri"/>
                <a:ea typeface="Microsoft YaHei"/>
              </a:rPr>
              <a:t>S</a:t>
            </a: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 - стоимость 1 кв. м общей площади жилья на сельских территориях в границах автономного округа, утвержденная Департаментом строительства автономного округа на очередной финансовый год</a:t>
            </a:r>
            <a:endParaRPr b="0" lang="ru-RU" sz="1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НЕ БОЛЕЕ 70% РАСЧЕТНОЙ СТОИМОСТИ ЖИЛЬЯ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9" name="CustomShape 5"/>
          <p:cNvSpPr/>
          <p:nvPr/>
        </p:nvSpPr>
        <p:spPr>
          <a:xfrm>
            <a:off x="402480" y="4976640"/>
            <a:ext cx="2591640" cy="151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КУДА ОБРАЩАТЬСЯ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0" name="CustomShape 6"/>
          <p:cNvSpPr/>
          <p:nvPr/>
        </p:nvSpPr>
        <p:spPr>
          <a:xfrm>
            <a:off x="3370680" y="5373360"/>
            <a:ext cx="5327640" cy="824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15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орган местного самоуправления муниципального образования Ханты-Мансийского автономного округа – Югры по месту жительства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1" name="CustomShape 7"/>
          <p:cNvSpPr/>
          <p:nvPr/>
        </p:nvSpPr>
        <p:spPr>
          <a:xfrm>
            <a:off x="4723560" y="1989000"/>
            <a:ext cx="2286000" cy="39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17375e"/>
                </a:solidFill>
                <a:latin typeface="Calibri"/>
                <a:ea typeface="Microsoft YaHei"/>
              </a:rPr>
              <a:t>C = (P x S) x 70%, </a:t>
            </a: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где 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3312000" y="836640"/>
            <a:ext cx="5426640" cy="11559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на строительство жилого дома (создание объекта индивидуального жилищного строительства), реконструкцию путем пристраивания жилого помещения к имеющемуся жилому дому на сельских территориях, в том числе на завершение ранее начатого строительства жилого дома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386640" y="1022040"/>
            <a:ext cx="2663640" cy="452556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Направления использования  социальной выплаты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4" name="CustomShape 3"/>
          <p:cNvSpPr/>
          <p:nvPr/>
        </p:nvSpPr>
        <p:spPr>
          <a:xfrm>
            <a:off x="3312000" y="3933000"/>
            <a:ext cx="5471640" cy="1795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на уплату первоначального взноса, на погашение основного долга и уплату процентов по кредиту (займу) при условии признания гражданина на дату заключения соответствующего кредитного договора (договора займа) имеющим право на получение социальной выплаты и включения его в список граждан, изъявивших желание улучшить жилищные условия с использованием социальных выплат, формируемый органом местного самоуправления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3320280" y="3141000"/>
            <a:ext cx="5438880" cy="516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на приобретение жилого помещения (жилого дома) на сельских территориях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3320280" y="2331000"/>
            <a:ext cx="5463360" cy="516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на участие в долевом строительстве жилых домов (квартир) на сельских территориях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3096000" y="1584000"/>
            <a:ext cx="5690880" cy="1582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социальная выплата не предоставляется гражданам, а также членам их семей, ранее реализовавшим право на улучшение жилищных условий на сельских территориях с использованием средств социальных выплат или иной формы государственной поддержки за счет средств федерального бюджета, бюджета субъекта Российской Федерации и (или) местных бюджетов, предоставленных на улучшение жилищных условий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8" name="CustomShape 2"/>
          <p:cNvSpPr/>
          <p:nvPr/>
        </p:nvSpPr>
        <p:spPr>
          <a:xfrm>
            <a:off x="386640" y="1022040"/>
            <a:ext cx="2240280" cy="452556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Условия, влияющие на получение социальной выплаты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99" name="CustomShape 3"/>
          <p:cNvSpPr/>
          <p:nvPr/>
        </p:nvSpPr>
        <p:spPr>
          <a:xfrm>
            <a:off x="3096000" y="3603960"/>
            <a:ext cx="5686560" cy="2008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социальная выплата не может быть направлена на уплату первоначального взноса, на погашение основного долга и уплату процентов по жилищным (ипотечным) кредитам (займам), по которым в рамках государственной программы Российской Федерации "Комплексное развитие сельских территорий" предоставляется субсидия из федерального бюджета российским кредитным организациям и акционерному обществу "ДОМ.РФ" на возмещение недополученных доходов кредитных организаций, акционерного общества "ДОМ.РФ"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2952000" y="548640"/>
            <a:ext cx="5798160" cy="2008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жилое помещение (жилой дом), на строительство (приобретение) которого предоставляется социальная выплата, должно быть: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а) пригодным для постоянного проживания;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б) обеспечено централизованными или автономными инженерными системами (электроосвещение, водоснабжение, водоотведение, отопление, а в газифицированных районах также и газоснабжение);</a:t>
            </a:r>
            <a:endParaRPr b="0" lang="ru-RU" sz="1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в) не меньше размера, равного учетной норме площади жилого помещения в расчете на 1 члена семьи, установленной органом местного самоуправления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386640" y="1022040"/>
            <a:ext cx="2096280" cy="452556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Требования к приобретаемому жилому помещению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2" name="CustomShape 3"/>
          <p:cNvSpPr/>
          <p:nvPr/>
        </p:nvSpPr>
        <p:spPr>
          <a:xfrm>
            <a:off x="2942640" y="2925000"/>
            <a:ext cx="5831640" cy="1582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социальная выплата не может быть использована на приобретение жилого помещения у близких родственников (супруга (супруги), дедушки (бабушки), внуков, родителей (в том числе усыновителей), детей (в том числе усыновленных), полнородных и неполнородных братьев и сестер), а также на приобретение жилого помещения (жилого дома), в котором гражданин постоянно проживает (зарегистрирован по месту пребывания (месту жительства)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3" name="CustomShape 4"/>
          <p:cNvSpPr/>
          <p:nvPr/>
        </p:nvSpPr>
        <p:spPr>
          <a:xfrm>
            <a:off x="2952000" y="4752000"/>
            <a:ext cx="5831640" cy="729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DejaVu Sans"/>
              </a:rPr>
              <a:t>приобретаемое жилое помещение оформляется в долевую собственность всех членов семьи участника мероприятия, указанных в свидетельстве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3250800" y="4149000"/>
            <a:ext cx="5607360" cy="20084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приказ Департамента строительства автономного округа от 30 июля 2020 года № 21-нп «О реализации пункта 8 Порядка предоставления и распределения субсидии из бюджета Ханты-Мансийского автономного округа – Югры бюджетам муниципальных образований Ханты-Мансийского автономного округа – Югры на реализацию мероприятия «Улучшение жилищных условий граждан, проживающих на сельских территориях» государственной программы Ханты-Мансийского автономного округа – Югры «Развитие агропромышленного комплекса»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5" name="CustomShape 2"/>
          <p:cNvSpPr/>
          <p:nvPr/>
        </p:nvSpPr>
        <p:spPr>
          <a:xfrm>
            <a:off x="386640" y="1257120"/>
            <a:ext cx="2663640" cy="452556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ffffff"/>
                </a:solidFill>
                <a:latin typeface="Calibri"/>
                <a:ea typeface="DejaVu Sans"/>
              </a:rPr>
              <a:t>НОРМАТИВНОЕ ПРАВОВОЕ РЕГУЛИРОВАНИЕ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6" name="CustomShape 3"/>
          <p:cNvSpPr/>
          <p:nvPr/>
        </p:nvSpPr>
        <p:spPr>
          <a:xfrm>
            <a:off x="3240000" y="3168000"/>
            <a:ext cx="5650200" cy="729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Times New Roman"/>
              </a:rPr>
              <a:t>постановление Правительства автономного округа от 13 марта 2020 года № 74-п «О перечне сельских территорий и сельских агломераций Ханты-Мансийского автономного округа – Югры»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7" name="CustomShape 4"/>
          <p:cNvSpPr/>
          <p:nvPr/>
        </p:nvSpPr>
        <p:spPr>
          <a:xfrm>
            <a:off x="3240000" y="504000"/>
            <a:ext cx="5618160" cy="11559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постановление Правительства Российской Федерации от 31 мая 2019 года № 696 «Об утверждении государственной программы Российской Федерации «Комплексное развитие сельских территорий» и о внесении изменений в некоторые акты Правительства Российской Федерации» (приложение 3 к государственной программе)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8" name="CustomShape 5"/>
          <p:cNvSpPr/>
          <p:nvPr/>
        </p:nvSpPr>
        <p:spPr>
          <a:xfrm>
            <a:off x="3240000" y="1857240"/>
            <a:ext cx="5618160" cy="9428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1400" spc="-1" strike="noStrike">
                <a:solidFill>
                  <a:srgbClr val="17375e"/>
                </a:solidFill>
                <a:latin typeface="Calibri"/>
                <a:ea typeface="Microsoft YaHei"/>
              </a:rPr>
              <a:t>постановление Правительства автономного округа от 5 октября 2018 года № 344-п «О государственной программе Ханты-Мансийского автономного округа – Югры «Развитие агропромышленного комплекса»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Application>LibreOffice/6.3.6.2$Windows_X86_64 LibreOffice_project/2196df99b074d8a661f4036fca8fa0cbfa33a497</Application>
  <Words>834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2021-01-10T13:41:25Z</dcterms:created>
  <dc:creator>Кравцов</dc:creator>
  <dc:description/>
  <dc:language>ru-RU</dc:language>
  <cp:lastModifiedBy/>
  <dcterms:modified xsi:type="dcterms:W3CDTF">2021-03-17T15:25:20Z</dcterms:modified>
  <cp:revision>52</cp:revision>
  <dc:subject/>
  <dc:title>Улучшение жилищных условий ветеранов Великой Отечественной войны  в соответствии с Федеральным законом от 12 января 1995 года № 5-ФЗ «О ветеранах»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7</vt:i4>
  </property>
</Properties>
</file>